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65" r:id="rId5"/>
    <p:sldId id="266" r:id="rId6"/>
    <p:sldId id="258" r:id="rId7"/>
    <p:sldId id="272" r:id="rId8"/>
    <p:sldId id="267" r:id="rId9"/>
    <p:sldId id="268" r:id="rId10"/>
    <p:sldId id="269" r:id="rId11"/>
    <p:sldId id="261" r:id="rId12"/>
    <p:sldId id="260" r:id="rId13"/>
    <p:sldId id="262" r:id="rId14"/>
    <p:sldId id="263" r:id="rId15"/>
    <p:sldId id="271" r:id="rId16"/>
    <p:sldId id="270" r:id="rId17"/>
    <p:sldId id="274" r:id="rId18"/>
    <p:sldId id="275" r:id="rId19"/>
    <p:sldId id="273" r:id="rId20"/>
    <p:sldId id="276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Schoolbook" panose="02040604050505020304" pitchFamily="18" charset="0"/>
      <p:regular r:id="rId27"/>
      <p:bold r:id="rId28"/>
      <p:italic r:id="rId29"/>
      <p:boldItalic r:id="rId30"/>
    </p:embeddedFont>
    <p:embeddedFont>
      <p:font typeface="Montserrat" panose="02000505000000020004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6TzDmD6Q1NZh1+qpWEj9rfJVN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3b7836e645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23b7836e645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19" cy="41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88600" rIns="88600" bIns="8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3b7836e645_1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62" cy="4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5" tIns="45600" rIns="91175" bIns="45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/>
              <a:t>10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68335b4a8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268335b4a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231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9f6398076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333333"/>
              </a:solidFill>
            </a:endParaRPr>
          </a:p>
        </p:txBody>
      </p:sp>
      <p:sp>
        <p:nvSpPr>
          <p:cNvPr id="107" name="Google Shape;107;g119f6398076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7865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c4448de79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c4448de79a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1c4448de79a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23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10ba3250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d10ba3250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0668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b7836e645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19" cy="41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88600" rIns="88600" bIns="8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19" name="Google Shape;219;g23b7836e645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b7836e645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3b7836e645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19" cy="41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88600" rIns="88600" bIns="8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11" name="Google Shape;211;g23b7836e645_1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62" cy="4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5" tIns="45600" rIns="91175" bIns="45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268335b4a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2268335b4a8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2268335b4a8_0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268335b4a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2268335b4a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68335b4a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268335b4a8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2268335b4a8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89b8d6b37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189b8d6b37b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189b8d6b37b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268335b4a8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2268335b4a8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b7836e64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23b7836e64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88600" rIns="88600" bIns="8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23b7836e645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5" tIns="45600" rIns="91175" bIns="45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98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3b7836e64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3b7836e645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19" cy="360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88600" rIns="88600" bIns="8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63" name="Google Shape;163;g23b7836e645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62" cy="45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5" tIns="45600" rIns="91175" bIns="45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b7836e64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23b7836e645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19" cy="360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88600" rIns="88600" bIns="8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69" name="Google Shape;169;g23b7836e645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62" cy="45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5" tIns="45600" rIns="91175" bIns="45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c4448de79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1c4448de79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145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68335b4a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2268335b4a8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2268335b4a8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b7836e645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19" cy="41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88600" rIns="88600" bIns="8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76" name="Google Shape;176;g23b7836e64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b7836e645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19" cy="41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88600" rIns="88600" bIns="8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85" name="Google Shape;185;g23b7836e645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c4448de79a_0_255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59C"/>
              </a:buClr>
              <a:buSzPts val="5300"/>
              <a:buFont typeface="Calibri"/>
              <a:buNone/>
              <a:defRPr sz="5300" b="0" i="0" u="none" strike="noStrike" cap="none">
                <a:solidFill>
                  <a:srgbClr val="2D65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g1c4448de79a_0_255"/>
          <p:cNvSpPr txBox="1">
            <a:spLocks noGrp="1"/>
          </p:cNvSpPr>
          <p:nvPr>
            <p:ph type="body" idx="1"/>
          </p:nvPr>
        </p:nvSpPr>
        <p:spPr>
          <a:xfrm>
            <a:off x="963100" y="1896700"/>
            <a:ext cx="10363200" cy="25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1c4448de79a_0_25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c4448de79a_0_29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g1c4448de79a_0_29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g1c4448de79a_0_29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g1c4448de79a_0_2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c4448de79a_0_298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59C"/>
              </a:buClr>
              <a:buSzPts val="6100"/>
              <a:buFont typeface="Calibri"/>
              <a:buNone/>
              <a:defRPr sz="6100" b="0" i="0" u="none" strike="noStrike" cap="none">
                <a:solidFill>
                  <a:srgbClr val="2D65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g1c4448de79a_0_298"/>
          <p:cNvSpPr txBox="1">
            <a:spLocks noGrp="1"/>
          </p:cNvSpPr>
          <p:nvPr>
            <p:ph type="subTitle" idx="1"/>
          </p:nvPr>
        </p:nvSpPr>
        <p:spPr>
          <a:xfrm>
            <a:off x="1828800" y="3016875"/>
            <a:ext cx="85344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Massachusetts">
  <p:cSld name="SECTION_HEADER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c4448de79a_0_301"/>
          <p:cNvSpPr/>
          <p:nvPr/>
        </p:nvSpPr>
        <p:spPr>
          <a:xfrm>
            <a:off x="-11708" y="-14725"/>
            <a:ext cx="12192000" cy="74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1c4448de79a_0_301"/>
          <p:cNvSpPr txBox="1">
            <a:spLocks noGrp="1"/>
          </p:cNvSpPr>
          <p:nvPr>
            <p:ph type="title"/>
          </p:nvPr>
        </p:nvSpPr>
        <p:spPr>
          <a:xfrm>
            <a:off x="732700" y="1315975"/>
            <a:ext cx="49731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59C"/>
              </a:buClr>
              <a:buSzPts val="5300"/>
              <a:buFont typeface="Calibri"/>
              <a:buNone/>
              <a:defRPr sz="5300" b="0" i="0" u="none" strike="noStrike" cap="none">
                <a:solidFill>
                  <a:srgbClr val="2D65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g1c4448de79a_0_301"/>
          <p:cNvSpPr txBox="1">
            <a:spLocks noGrp="1"/>
          </p:cNvSpPr>
          <p:nvPr>
            <p:ph type="body" idx="1"/>
          </p:nvPr>
        </p:nvSpPr>
        <p:spPr>
          <a:xfrm>
            <a:off x="732700" y="3003250"/>
            <a:ext cx="4773900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1c4448de79a_0_30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g1c4448de79a_0_301"/>
          <p:cNvPicPr preferRelativeResize="0"/>
          <p:nvPr/>
        </p:nvPicPr>
        <p:blipFill rotWithShape="1">
          <a:blip r:embed="rId2">
            <a:alphaModFix/>
          </a:blip>
          <a:srcRect l="23908" r="31016"/>
          <a:stretch/>
        </p:blipFill>
        <p:spPr>
          <a:xfrm>
            <a:off x="6697000" y="-33700"/>
            <a:ext cx="5495006" cy="6925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c4448de79a_0_307"/>
          <p:cNvSpPr txBox="1">
            <a:spLocks noGrp="1"/>
          </p:cNvSpPr>
          <p:nvPr>
            <p:ph type="title"/>
          </p:nvPr>
        </p:nvSpPr>
        <p:spPr>
          <a:xfrm>
            <a:off x="551033" y="747225"/>
            <a:ext cx="109707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g1c4448de79a_0_307"/>
          <p:cNvSpPr txBox="1"/>
          <p:nvPr/>
        </p:nvSpPr>
        <p:spPr>
          <a:xfrm>
            <a:off x="315767" y="6126175"/>
            <a:ext cx="113553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8580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Future savings cannot be guaranteed because Basic Service rates change every six months for residential and commercial customers and every three months for industrial customers.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c4448de79a_0_26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c4448de79a_0_259"/>
          <p:cNvSpPr txBox="1">
            <a:spLocks noGrp="1"/>
          </p:cNvSpPr>
          <p:nvPr>
            <p:ph type="title"/>
          </p:nvPr>
        </p:nvSpPr>
        <p:spPr>
          <a:xfrm>
            <a:off x="415600" y="725671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g1c4448de79a_0_25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◾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⬧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1c4448de79a_0_25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c4448de79a_0_265"/>
          <p:cNvSpPr txBox="1">
            <a:spLocks noGrp="1"/>
          </p:cNvSpPr>
          <p:nvPr>
            <p:ph type="title"/>
          </p:nvPr>
        </p:nvSpPr>
        <p:spPr>
          <a:xfrm>
            <a:off x="609600" y="69331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1c4448de79a_0_265"/>
          <p:cNvSpPr txBox="1">
            <a:spLocks noGrp="1"/>
          </p:cNvSpPr>
          <p:nvPr>
            <p:ph type="body" idx="1"/>
          </p:nvPr>
        </p:nvSpPr>
        <p:spPr>
          <a:xfrm>
            <a:off x="609600" y="16764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g1c4448de79a_0_265"/>
          <p:cNvSpPr txBox="1">
            <a:spLocks noGrp="1"/>
          </p:cNvSpPr>
          <p:nvPr>
            <p:ph type="body" idx="2"/>
          </p:nvPr>
        </p:nvSpPr>
        <p:spPr>
          <a:xfrm>
            <a:off x="6197600" y="16764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1c4448de79a_0_265"/>
          <p:cNvSpPr txBox="1">
            <a:spLocks noGrp="1"/>
          </p:cNvSpPr>
          <p:nvPr>
            <p:ph type="sldNum" idx="12"/>
          </p:nvPr>
        </p:nvSpPr>
        <p:spPr>
          <a:xfrm>
            <a:off x="11128045" y="628910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New Hampshire">
  <p:cSld name="SECTION_HEADER_1_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c4448de79a_0_270"/>
          <p:cNvSpPr/>
          <p:nvPr/>
        </p:nvSpPr>
        <p:spPr>
          <a:xfrm>
            <a:off x="-11708" y="-14725"/>
            <a:ext cx="12192000" cy="74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g1c4448de79a_0_270"/>
          <p:cNvSpPr txBox="1">
            <a:spLocks noGrp="1"/>
          </p:cNvSpPr>
          <p:nvPr>
            <p:ph type="title"/>
          </p:nvPr>
        </p:nvSpPr>
        <p:spPr>
          <a:xfrm>
            <a:off x="732700" y="1315975"/>
            <a:ext cx="49731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59C"/>
              </a:buClr>
              <a:buSzPts val="5300"/>
              <a:buFont typeface="Calibri"/>
              <a:buNone/>
              <a:defRPr sz="5300" b="0" i="0" u="none" strike="noStrike" cap="none">
                <a:solidFill>
                  <a:srgbClr val="2D65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g1c4448de79a_0_270"/>
          <p:cNvSpPr txBox="1">
            <a:spLocks noGrp="1"/>
          </p:cNvSpPr>
          <p:nvPr>
            <p:ph type="body" idx="1"/>
          </p:nvPr>
        </p:nvSpPr>
        <p:spPr>
          <a:xfrm>
            <a:off x="732700" y="3003250"/>
            <a:ext cx="4773900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g1c4448de79a_0_270"/>
          <p:cNvPicPr preferRelativeResize="0"/>
          <p:nvPr/>
        </p:nvPicPr>
        <p:blipFill rotWithShape="1">
          <a:blip r:embed="rId2">
            <a:alphaModFix/>
          </a:blip>
          <a:srcRect l="9787" r="54828"/>
          <a:stretch/>
        </p:blipFill>
        <p:spPr>
          <a:xfrm>
            <a:off x="6652109" y="-20525"/>
            <a:ext cx="5594669" cy="68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1c4448de79a_0_270"/>
          <p:cNvSpPr txBox="1">
            <a:spLocks noGrp="1"/>
          </p:cNvSpPr>
          <p:nvPr>
            <p:ph type="sldNum" idx="12"/>
          </p:nvPr>
        </p:nvSpPr>
        <p:spPr>
          <a:xfrm>
            <a:off x="11128045" y="628910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c4448de79a_0_276"/>
          <p:cNvSpPr txBox="1">
            <a:spLocks noGrp="1"/>
          </p:cNvSpPr>
          <p:nvPr>
            <p:ph type="title"/>
          </p:nvPr>
        </p:nvSpPr>
        <p:spPr>
          <a:xfrm>
            <a:off x="609600" y="68450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c4448de79a_0_27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1c4448de79a_0_276"/>
          <p:cNvSpPr txBox="1">
            <a:spLocks noGrp="1"/>
          </p:cNvSpPr>
          <p:nvPr>
            <p:ph type="sldNum" idx="12"/>
          </p:nvPr>
        </p:nvSpPr>
        <p:spPr>
          <a:xfrm>
            <a:off x="11128045" y="62891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c4448de79a_0_280"/>
          <p:cNvSpPr txBox="1">
            <a:spLocks noGrp="1"/>
          </p:cNvSpPr>
          <p:nvPr>
            <p:ph type="title"/>
          </p:nvPr>
        </p:nvSpPr>
        <p:spPr>
          <a:xfrm>
            <a:off x="609600" y="760701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g1c4448de79a_0_280"/>
          <p:cNvSpPr txBox="1">
            <a:spLocks noGrp="1"/>
          </p:cNvSpPr>
          <p:nvPr>
            <p:ph type="sldNum" idx="12"/>
          </p:nvPr>
        </p:nvSpPr>
        <p:spPr>
          <a:xfrm>
            <a:off x="11128045" y="628910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c4448de79a_0_283"/>
          <p:cNvSpPr txBox="1">
            <a:spLocks noGrp="1"/>
          </p:cNvSpPr>
          <p:nvPr>
            <p:ph type="title"/>
          </p:nvPr>
        </p:nvSpPr>
        <p:spPr>
          <a:xfrm>
            <a:off x="609600" y="72927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59C"/>
              </a:buClr>
              <a:buSzPts val="5900"/>
              <a:buFont typeface="Calibri"/>
              <a:buNone/>
              <a:defRPr sz="5900" b="0" i="0" u="none" strike="noStrike" cap="none">
                <a:solidFill>
                  <a:srgbClr val="2D65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1c4448de79a_0_28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501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g1c4448de79a_0_283"/>
          <p:cNvSpPr txBox="1">
            <a:spLocks noGrp="1"/>
          </p:cNvSpPr>
          <p:nvPr>
            <p:ph type="sldNum" idx="12"/>
          </p:nvPr>
        </p:nvSpPr>
        <p:spPr>
          <a:xfrm>
            <a:off x="11128045" y="628910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Rhode Island">
  <p:cSld name="SECTION_HEADER_1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c4448de79a_0_287"/>
          <p:cNvSpPr/>
          <p:nvPr/>
        </p:nvSpPr>
        <p:spPr>
          <a:xfrm>
            <a:off x="-11708" y="-14725"/>
            <a:ext cx="12192000" cy="74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1c4448de79a_0_287"/>
          <p:cNvSpPr txBox="1">
            <a:spLocks noGrp="1"/>
          </p:cNvSpPr>
          <p:nvPr>
            <p:ph type="title"/>
          </p:nvPr>
        </p:nvSpPr>
        <p:spPr>
          <a:xfrm>
            <a:off x="732700" y="1315975"/>
            <a:ext cx="49731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59C"/>
              </a:buClr>
              <a:buSzPts val="5300"/>
              <a:buFont typeface="Calibri"/>
              <a:buNone/>
              <a:defRPr sz="5300" b="0" i="0" u="none" strike="noStrike" cap="none">
                <a:solidFill>
                  <a:srgbClr val="2D65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g1c4448de79a_0_287"/>
          <p:cNvSpPr txBox="1">
            <a:spLocks noGrp="1"/>
          </p:cNvSpPr>
          <p:nvPr>
            <p:ph type="body" idx="1"/>
          </p:nvPr>
        </p:nvSpPr>
        <p:spPr>
          <a:xfrm>
            <a:off x="732700" y="3003250"/>
            <a:ext cx="4773900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Google Shape;49;g1c4448de79a_0_287"/>
          <p:cNvPicPr preferRelativeResize="0"/>
          <p:nvPr/>
        </p:nvPicPr>
        <p:blipFill rotWithShape="1">
          <a:blip r:embed="rId2">
            <a:alphaModFix/>
          </a:blip>
          <a:srcRect l="26768" r="34651" b="4159"/>
          <a:stretch/>
        </p:blipFill>
        <p:spPr>
          <a:xfrm>
            <a:off x="6634467" y="-14725"/>
            <a:ext cx="5569101" cy="691662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1c4448de79a_0_287"/>
          <p:cNvSpPr txBox="1">
            <a:spLocks noGrp="1"/>
          </p:cNvSpPr>
          <p:nvPr>
            <p:ph type="sldNum" idx="12"/>
          </p:nvPr>
        </p:nvSpPr>
        <p:spPr>
          <a:xfrm>
            <a:off x="11128045" y="628910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c4448de79a_0_250"/>
          <p:cNvSpPr/>
          <p:nvPr/>
        </p:nvSpPr>
        <p:spPr>
          <a:xfrm>
            <a:off x="-15475" y="-8775"/>
            <a:ext cx="12272700" cy="711300"/>
          </a:xfrm>
          <a:prstGeom prst="rect">
            <a:avLst/>
          </a:prstGeom>
          <a:solidFill>
            <a:srgbClr val="2D65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1c4448de79a_0_250"/>
          <p:cNvSpPr txBox="1">
            <a:spLocks noGrp="1"/>
          </p:cNvSpPr>
          <p:nvPr>
            <p:ph type="sldNum" idx="12"/>
          </p:nvPr>
        </p:nvSpPr>
        <p:spPr>
          <a:xfrm>
            <a:off x="11128045" y="628910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g1c4448de79a_0_25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87775" y="-192212"/>
            <a:ext cx="2071973" cy="1078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title"/>
          </p:nvPr>
        </p:nvSpPr>
        <p:spPr>
          <a:xfrm>
            <a:off x="670950" y="2198875"/>
            <a:ext cx="6534900" cy="21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-US" sz="6000" b="1">
                <a:solidFill>
                  <a:schemeClr val="dk2"/>
                </a:solidFill>
              </a:rPr>
              <a:t>Town of Deerfield </a:t>
            </a:r>
            <a:endParaRPr sz="60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-US" sz="6000" b="1">
                <a:solidFill>
                  <a:schemeClr val="dk2"/>
                </a:solidFill>
              </a:rPr>
              <a:t>Community Power</a:t>
            </a:r>
            <a:r>
              <a:rPr lang="en-US" sz="6000">
                <a:solidFill>
                  <a:schemeClr val="dk2"/>
                </a:solidFill>
              </a:rPr>
              <a:t> </a:t>
            </a:r>
            <a:endParaRPr sz="4100">
              <a:solidFill>
                <a:srgbClr val="888888"/>
              </a:solidFill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749125" y="4733725"/>
            <a:ext cx="68499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With Standard Power</a:t>
            </a:r>
            <a:endParaRPr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April 5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2023 </a:t>
            </a:r>
            <a:r>
              <a:rPr lang="en-US" sz="3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3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3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9025" y="15240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3b7836e645_1_46"/>
          <p:cNvSpPr txBox="1">
            <a:spLocks noGrp="1"/>
          </p:cNvSpPr>
          <p:nvPr>
            <p:ph type="title"/>
          </p:nvPr>
        </p:nvSpPr>
        <p:spPr>
          <a:xfrm>
            <a:off x="587550" y="1315975"/>
            <a:ext cx="57216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5000" dirty="0">
                <a:solidFill>
                  <a:schemeClr val="dk2"/>
                </a:solidFill>
              </a:rPr>
              <a:t>Class I Renewables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206" name="Google Shape;206;g23b7836e645_1_46"/>
          <p:cNvSpPr txBox="1">
            <a:spLocks noGrp="1"/>
          </p:cNvSpPr>
          <p:nvPr>
            <p:ph type="body" idx="1"/>
          </p:nvPr>
        </p:nvSpPr>
        <p:spPr>
          <a:xfrm>
            <a:off x="203200" y="2774650"/>
            <a:ext cx="5867600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Calibri"/>
              <a:buNone/>
            </a:pPr>
            <a:r>
              <a:rPr lang="en-US" sz="2800" dirty="0">
                <a:solidFill>
                  <a:srgbClr val="1F497D"/>
                </a:solidFill>
              </a:rPr>
              <a:t>  Voluntary Renewables in this program are sourced from New England, New York and Eastern Canada, supporting the growth of renewable energy projects in our region.</a:t>
            </a:r>
            <a:endParaRPr sz="2800" dirty="0">
              <a:solidFill>
                <a:srgbClr val="1F497D"/>
              </a:solidFill>
            </a:endParaRPr>
          </a:p>
        </p:txBody>
      </p:sp>
      <p:sp>
        <p:nvSpPr>
          <p:cNvPr id="207" name="Google Shape;207;g23b7836e645_1_46"/>
          <p:cNvSpPr txBox="1">
            <a:spLocks noGrp="1"/>
          </p:cNvSpPr>
          <p:nvPr>
            <p:ph type="sldNum" idx="12"/>
          </p:nvPr>
        </p:nvSpPr>
        <p:spPr>
          <a:xfrm>
            <a:off x="14837393" y="6289109"/>
            <a:ext cx="975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cxnSp>
        <p:nvCxnSpPr>
          <p:cNvPr id="2" name="Google Shape;198;g23b7836e645_1_30">
            <a:extLst>
              <a:ext uri="{FF2B5EF4-FFF2-40B4-BE49-F238E27FC236}">
                <a16:creationId xmlns:a16="http://schemas.microsoft.com/office/drawing/2014/main" id="{23567376-FD36-B635-53C2-83DCE0F73BE1}"/>
              </a:ext>
            </a:extLst>
          </p:cNvPr>
          <p:cNvCxnSpPr>
            <a:cxnSpLocks/>
          </p:cNvCxnSpPr>
          <p:nvPr/>
        </p:nvCxnSpPr>
        <p:spPr>
          <a:xfrm>
            <a:off x="688161" y="2415354"/>
            <a:ext cx="4956182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2268335b4a8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52167"/>
            <a:ext cx="10854814" cy="610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50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9f6398076_0_193"/>
          <p:cNvSpPr txBox="1"/>
          <p:nvPr/>
        </p:nvSpPr>
        <p:spPr>
          <a:xfrm>
            <a:off x="276775" y="801825"/>
            <a:ext cx="69504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5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Local Renewable Energy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50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g119f6398076_0_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7175" y="1924338"/>
            <a:ext cx="2319226" cy="231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119f6398076_0_193"/>
          <p:cNvPicPr preferRelativeResize="0"/>
          <p:nvPr/>
        </p:nvPicPr>
        <p:blipFill rotWithShape="1">
          <a:blip r:embed="rId4">
            <a:alphaModFix/>
          </a:blip>
          <a:srcRect l="51522" r="-4" b="54765"/>
          <a:stretch/>
        </p:blipFill>
        <p:spPr>
          <a:xfrm>
            <a:off x="10564501" y="975688"/>
            <a:ext cx="1376175" cy="10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119f6398076_0_193"/>
          <p:cNvSpPr/>
          <p:nvPr/>
        </p:nvSpPr>
        <p:spPr>
          <a:xfrm>
            <a:off x="9961358" y="801835"/>
            <a:ext cx="870900" cy="13314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19f6398076_0_193"/>
          <p:cNvSpPr txBox="1"/>
          <p:nvPr/>
        </p:nvSpPr>
        <p:spPr>
          <a:xfrm>
            <a:off x="723864" y="2220415"/>
            <a:ext cx="7726139" cy="390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Program choices and markets:</a:t>
            </a:r>
            <a:endParaRPr sz="3200" b="1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000" b="1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Green Default</a:t>
            </a:r>
            <a:endParaRPr sz="30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Optional products</a:t>
            </a:r>
            <a:endParaRPr sz="30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Optional program fund</a:t>
            </a:r>
            <a:endParaRPr sz="30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Renewable Energy Certificates (RECs)</a:t>
            </a:r>
            <a:endParaRPr sz="30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33333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Local resources</a:t>
            </a:r>
            <a:endParaRPr sz="30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119f6398076_0_1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51575" y="4351723"/>
            <a:ext cx="2390426" cy="2390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198;g23b7836e645_1_30">
            <a:extLst>
              <a:ext uri="{FF2B5EF4-FFF2-40B4-BE49-F238E27FC236}">
                <a16:creationId xmlns:a16="http://schemas.microsoft.com/office/drawing/2014/main" id="{2994A916-529F-2A90-B3EA-B1A34DB42A71}"/>
              </a:ext>
            </a:extLst>
          </p:cNvPr>
          <p:cNvCxnSpPr>
            <a:cxnSpLocks/>
          </p:cNvCxnSpPr>
          <p:nvPr/>
        </p:nvCxnSpPr>
        <p:spPr>
          <a:xfrm>
            <a:off x="416477" y="1913740"/>
            <a:ext cx="5548894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6624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c4448de79a_0_165"/>
          <p:cNvSpPr txBox="1"/>
          <p:nvPr/>
        </p:nvSpPr>
        <p:spPr>
          <a:xfrm>
            <a:off x="404058" y="736950"/>
            <a:ext cx="8758692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entury Schoolbook"/>
              <a:buNone/>
            </a:pPr>
            <a:r>
              <a:rPr lang="en-US" sz="5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More Benefits  </a:t>
            </a:r>
            <a:endParaRPr sz="50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1c4448de79a_0_165" descr="Transparent Community Icon Png - Local Community Icon, Png ..."/>
          <p:cNvPicPr preferRelativeResize="0"/>
          <p:nvPr/>
        </p:nvPicPr>
        <p:blipFill rotWithShape="1">
          <a:blip r:embed="rId3">
            <a:alphaModFix amt="64000"/>
          </a:blip>
          <a:srcRect/>
          <a:stretch/>
        </p:blipFill>
        <p:spPr>
          <a:xfrm>
            <a:off x="2792977" y="2567339"/>
            <a:ext cx="1444165" cy="132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c4448de79a_0_165" descr="Consumer Protection X Svg Png Icon Free Download (#290216 ..."/>
          <p:cNvPicPr preferRelativeResize="0"/>
          <p:nvPr/>
        </p:nvPicPr>
        <p:blipFill rotWithShape="1">
          <a:blip r:embed="rId4">
            <a:alphaModFix amt="56000"/>
          </a:blip>
          <a:srcRect/>
          <a:stretch/>
        </p:blipFill>
        <p:spPr>
          <a:xfrm>
            <a:off x="5721569" y="2596790"/>
            <a:ext cx="1073479" cy="125239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c4448de79a_0_165"/>
          <p:cNvSpPr txBox="1"/>
          <p:nvPr/>
        </p:nvSpPr>
        <p:spPr>
          <a:xfrm>
            <a:off x="2451923" y="2003800"/>
            <a:ext cx="192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Local control</a:t>
            </a:r>
            <a:endParaRPr sz="2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c4448de79a_0_165"/>
          <p:cNvSpPr txBox="1"/>
          <p:nvPr/>
        </p:nvSpPr>
        <p:spPr>
          <a:xfrm>
            <a:off x="5462845" y="1672733"/>
            <a:ext cx="1656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Consumer protections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c4448de79a_0_165"/>
          <p:cNvSpPr txBox="1"/>
          <p:nvPr/>
        </p:nvSpPr>
        <p:spPr>
          <a:xfrm>
            <a:off x="8138076" y="2003788"/>
            <a:ext cx="243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Energy planning</a:t>
            </a:r>
            <a:endParaRPr sz="2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c4448de79a_0_165" descr="Data Icons +190 Free Icons (SVG, EPS, PS #1295290 - PNG Images - PNGio"/>
          <p:cNvPicPr preferRelativeResize="0"/>
          <p:nvPr/>
        </p:nvPicPr>
        <p:blipFill rotWithShape="1">
          <a:blip r:embed="rId5">
            <a:alphaModFix amt="66000"/>
          </a:blip>
          <a:srcRect l="67747" t="74318" b="4610"/>
          <a:stretch/>
        </p:blipFill>
        <p:spPr>
          <a:xfrm>
            <a:off x="8212675" y="2669102"/>
            <a:ext cx="1804301" cy="110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c4448de79a_0_165" descr="Solar + Storage | Spark Renewables"/>
          <p:cNvPicPr preferRelativeResize="0"/>
          <p:nvPr/>
        </p:nvPicPr>
        <p:blipFill rotWithShape="1">
          <a:blip r:embed="rId6">
            <a:alphaModFix amt="68000"/>
          </a:blip>
          <a:srcRect/>
          <a:stretch/>
        </p:blipFill>
        <p:spPr>
          <a:xfrm>
            <a:off x="4208659" y="5026319"/>
            <a:ext cx="1254186" cy="1254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c4448de79a_0_165" descr="Data Icons +190 Free Icons (SVG, EPS, PS #1295290 - PNG Images - PNGio"/>
          <p:cNvPicPr preferRelativeResize="0"/>
          <p:nvPr/>
        </p:nvPicPr>
        <p:blipFill rotWithShape="1">
          <a:blip r:embed="rId5">
            <a:alphaModFix amt="67000"/>
          </a:blip>
          <a:srcRect t="36220" r="67756" b="35970"/>
          <a:stretch/>
        </p:blipFill>
        <p:spPr>
          <a:xfrm>
            <a:off x="6942750" y="4948025"/>
            <a:ext cx="1721400" cy="14107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c4448de79a_0_165"/>
          <p:cNvSpPr txBox="1"/>
          <p:nvPr/>
        </p:nvSpPr>
        <p:spPr>
          <a:xfrm>
            <a:off x="3800600" y="4191175"/>
            <a:ext cx="2070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Innovative local programs</a:t>
            </a:r>
            <a:endParaRPr sz="2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c4448de79a_0_165"/>
          <p:cNvSpPr txBox="1"/>
          <p:nvPr/>
        </p:nvSpPr>
        <p:spPr>
          <a:xfrm>
            <a:off x="6942750" y="4191175"/>
            <a:ext cx="2436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Education and awareness</a:t>
            </a:r>
            <a:endParaRPr sz="2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Google Shape;198;g23b7836e645_1_30">
            <a:extLst>
              <a:ext uri="{FF2B5EF4-FFF2-40B4-BE49-F238E27FC236}">
                <a16:creationId xmlns:a16="http://schemas.microsoft.com/office/drawing/2014/main" id="{7D74EF09-6EEB-1AE3-7595-487AB5E44C5E}"/>
              </a:ext>
            </a:extLst>
          </p:cNvPr>
          <p:cNvCxnSpPr>
            <a:cxnSpLocks/>
          </p:cNvCxnSpPr>
          <p:nvPr/>
        </p:nvCxnSpPr>
        <p:spPr>
          <a:xfrm>
            <a:off x="404058" y="1599506"/>
            <a:ext cx="3694413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0454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d10ba3250c_0_64"/>
          <p:cNvSpPr/>
          <p:nvPr/>
        </p:nvSpPr>
        <p:spPr>
          <a:xfrm>
            <a:off x="2831500" y="1723125"/>
            <a:ext cx="8803200" cy="1339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5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Eversource Default Service</a:t>
            </a:r>
            <a:endParaRPr sz="45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d10ba3250c_0_64"/>
          <p:cNvSpPr txBox="1">
            <a:spLocks noGrp="1"/>
          </p:cNvSpPr>
          <p:nvPr>
            <p:ph type="sldNum" idx="12"/>
          </p:nvPr>
        </p:nvSpPr>
        <p:spPr>
          <a:xfrm>
            <a:off x="15057120" y="6172200"/>
            <a:ext cx="12192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42" name="Google Shape;142;g1d10ba3250c_0_64"/>
          <p:cNvSpPr txBox="1"/>
          <p:nvPr/>
        </p:nvSpPr>
        <p:spPr>
          <a:xfrm>
            <a:off x="458450" y="732025"/>
            <a:ext cx="56847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Current </a:t>
            </a:r>
            <a:r>
              <a:rPr lang="en-US"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Choices</a:t>
            </a:r>
            <a:endParaRPr sz="40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d10ba3250c_0_64"/>
          <p:cNvSpPr txBox="1"/>
          <p:nvPr/>
        </p:nvSpPr>
        <p:spPr>
          <a:xfrm>
            <a:off x="306350" y="3610600"/>
            <a:ext cx="6320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Community Power Program</a:t>
            </a:r>
            <a:endParaRPr sz="40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d10ba3250c_0_64"/>
          <p:cNvSpPr/>
          <p:nvPr/>
        </p:nvSpPr>
        <p:spPr>
          <a:xfrm>
            <a:off x="996225" y="1723125"/>
            <a:ext cx="1697400" cy="1339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Third Party Offers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d10ba3250c_0_64"/>
          <p:cNvSpPr/>
          <p:nvPr/>
        </p:nvSpPr>
        <p:spPr>
          <a:xfrm>
            <a:off x="2306925" y="4548550"/>
            <a:ext cx="6809400" cy="1339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1878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5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New Program Default</a:t>
            </a:r>
            <a:endParaRPr sz="45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d10ba3250c_0_64"/>
          <p:cNvSpPr/>
          <p:nvPr/>
        </p:nvSpPr>
        <p:spPr>
          <a:xfrm>
            <a:off x="10424500" y="4548550"/>
            <a:ext cx="1113600" cy="1339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878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100% renewable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d10ba3250c_0_64"/>
          <p:cNvSpPr/>
          <p:nvPr/>
        </p:nvSpPr>
        <p:spPr>
          <a:xfrm>
            <a:off x="1234725" y="4548550"/>
            <a:ext cx="933300" cy="1339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878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Basic</a:t>
            </a: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1d10ba3250c_0_64"/>
          <p:cNvSpPr/>
          <p:nvPr/>
        </p:nvSpPr>
        <p:spPr>
          <a:xfrm>
            <a:off x="9213713" y="4548550"/>
            <a:ext cx="1113600" cy="1339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878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r>
              <a:rPr lang="en-US"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renewable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d10ba3250c_0_64"/>
          <p:cNvSpPr txBox="1"/>
          <p:nvPr/>
        </p:nvSpPr>
        <p:spPr>
          <a:xfrm>
            <a:off x="691950" y="6381325"/>
            <a:ext cx="114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Eligible customers are automatically enrolled in program default unless they opt out. Other customers can opt into the program.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1d10ba3250c_0_64"/>
          <p:cNvSpPr/>
          <p:nvPr/>
        </p:nvSpPr>
        <p:spPr>
          <a:xfrm rot="7054942">
            <a:off x="6682495" y="3436756"/>
            <a:ext cx="2017609" cy="768484"/>
          </a:xfrm>
          <a:prstGeom prst="stripedRightArrow">
            <a:avLst>
              <a:gd name="adj1" fmla="val 42242"/>
              <a:gd name="adj2" fmla="val 50000"/>
            </a:avLst>
          </a:prstGeom>
          <a:solidFill>
            <a:srgbClr val="DCECD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5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3b7836e645_1_61"/>
          <p:cNvSpPr txBox="1">
            <a:spLocks noGrp="1"/>
          </p:cNvSpPr>
          <p:nvPr>
            <p:ph type="title"/>
          </p:nvPr>
        </p:nvSpPr>
        <p:spPr>
          <a:xfrm>
            <a:off x="670541" y="2650555"/>
            <a:ext cx="5068951" cy="215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 dirty="0">
                <a:solidFill>
                  <a:srgbClr val="1F497D"/>
                </a:solidFill>
              </a:rPr>
              <a:t>Why we use an opt-out program</a:t>
            </a:r>
            <a:endParaRPr sz="3400" b="1" dirty="0">
              <a:solidFill>
                <a:srgbClr val="000000"/>
              </a:solidFill>
            </a:endParaRPr>
          </a:p>
        </p:txBody>
      </p:sp>
      <p:sp>
        <p:nvSpPr>
          <p:cNvPr id="222" name="Google Shape;222;g23b7836e645_1_61"/>
          <p:cNvSpPr txBox="1"/>
          <p:nvPr/>
        </p:nvSpPr>
        <p:spPr>
          <a:xfrm>
            <a:off x="6096000" y="1789029"/>
            <a:ext cx="5317668" cy="4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Critical for RFP Process</a:t>
            </a:r>
            <a:endParaRPr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Brings the power of the competitive market to small customers</a:t>
            </a:r>
            <a:endParaRPr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Provides high degree of certainty for supplier, reducing the rate impact of mitigating risk</a:t>
            </a:r>
            <a:endParaRPr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g23b7836e645_1_61"/>
          <p:cNvCxnSpPr>
            <a:cxnSpLocks/>
          </p:cNvCxnSpPr>
          <p:nvPr/>
        </p:nvCxnSpPr>
        <p:spPr>
          <a:xfrm>
            <a:off x="5736771" y="1789029"/>
            <a:ext cx="0" cy="3881262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6" name="Google Shape;226;g23b7836e645_1_6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3b7836e645_1_53"/>
          <p:cNvSpPr txBox="1">
            <a:spLocks noGrp="1"/>
          </p:cNvSpPr>
          <p:nvPr>
            <p:ph type="title"/>
          </p:nvPr>
        </p:nvSpPr>
        <p:spPr>
          <a:xfrm>
            <a:off x="170800" y="2615100"/>
            <a:ext cx="3923200" cy="27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Net Metering</a:t>
            </a:r>
            <a:endParaRPr sz="40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Residential and small commercial customers</a:t>
            </a:r>
            <a:endParaRPr sz="24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(as of April 2023)</a:t>
            </a:r>
            <a:endParaRPr sz="24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g23b7836e645_1_53"/>
          <p:cNvSpPr txBox="1">
            <a:spLocks noGrp="1"/>
          </p:cNvSpPr>
          <p:nvPr>
            <p:ph type="body" idx="1"/>
          </p:nvPr>
        </p:nvSpPr>
        <p:spPr>
          <a:xfrm>
            <a:off x="4469250" y="1104975"/>
            <a:ext cx="6800100" cy="50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System built before 2017?</a:t>
            </a:r>
            <a:r>
              <a:rPr lang="en-US" sz="2400" dirty="0">
                <a:solidFill>
                  <a:schemeClr val="dk2"/>
                </a:solidFill>
              </a:rPr>
              <a:t> NEM 1.0/Standard customers keep their banked credits and continue to receive full kWh credit for their generation</a:t>
            </a:r>
            <a:endParaRPr sz="2400" dirty="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 b="1" dirty="0">
                <a:solidFill>
                  <a:schemeClr val="dk2"/>
                </a:solidFill>
              </a:rPr>
              <a:t>System built after 2017?</a:t>
            </a:r>
            <a:r>
              <a:rPr lang="en-US" sz="2400" dirty="0">
                <a:solidFill>
                  <a:schemeClr val="dk2"/>
                </a:solidFill>
              </a:rPr>
              <a:t> NEM 2.0/Alternative customers keep their banked credits but receive only partial dollar credit for their generation (transmission and distribution value only)</a:t>
            </a:r>
            <a:endParaRPr sz="2400" dirty="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 dirty="0">
                <a:solidFill>
                  <a:schemeClr val="dk2"/>
                </a:solidFill>
              </a:rPr>
              <a:t>Customers eligible for a cash-out payment cannot do so while in the program</a:t>
            </a:r>
            <a:endParaRPr sz="2400" dirty="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 i="1" dirty="0">
                <a:solidFill>
                  <a:schemeClr val="dk2"/>
                </a:solidFill>
              </a:rPr>
              <a:t>See informational handout or contact program for more details</a:t>
            </a:r>
            <a:endParaRPr sz="2400" i="1" dirty="0">
              <a:solidFill>
                <a:schemeClr val="dk2"/>
              </a:solidFill>
            </a:endParaRPr>
          </a:p>
        </p:txBody>
      </p:sp>
      <p:cxnSp>
        <p:nvCxnSpPr>
          <p:cNvPr id="215" name="Google Shape;215;g23b7836e645_1_53"/>
          <p:cNvCxnSpPr/>
          <p:nvPr/>
        </p:nvCxnSpPr>
        <p:spPr>
          <a:xfrm>
            <a:off x="4094011" y="1627417"/>
            <a:ext cx="0" cy="4567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g23b7836e645_1_5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268335b4a8_0_113"/>
          <p:cNvSpPr txBox="1">
            <a:spLocks noGrp="1"/>
          </p:cNvSpPr>
          <p:nvPr>
            <p:ph type="title"/>
          </p:nvPr>
        </p:nvSpPr>
        <p:spPr>
          <a:xfrm>
            <a:off x="298367" y="800033"/>
            <a:ext cx="11371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400" dirty="0">
                <a:solidFill>
                  <a:schemeClr val="dk2"/>
                </a:solidFill>
              </a:rPr>
              <a:t>Keep decisions and savings local</a:t>
            </a:r>
            <a:endParaRPr sz="4400" dirty="0">
              <a:solidFill>
                <a:schemeClr val="dk2"/>
              </a:solidFill>
            </a:endParaRPr>
          </a:p>
        </p:txBody>
      </p:sp>
      <p:grpSp>
        <p:nvGrpSpPr>
          <p:cNvPr id="262" name="Google Shape;262;g2268335b4a8_0_113"/>
          <p:cNvGrpSpPr/>
          <p:nvPr/>
        </p:nvGrpSpPr>
        <p:grpSpPr>
          <a:xfrm>
            <a:off x="3620089" y="1518957"/>
            <a:ext cx="3208331" cy="4902593"/>
            <a:chOff x="3071457" y="2013875"/>
            <a:chExt cx="1944600" cy="1569600"/>
          </a:xfrm>
        </p:grpSpPr>
        <p:sp>
          <p:nvSpPr>
            <p:cNvPr id="263" name="Google Shape;263;g2268335b4a8_0_113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2268335b4a8_0_113"/>
            <p:cNvSpPr txBox="1"/>
            <p:nvPr/>
          </p:nvSpPr>
          <p:spPr>
            <a:xfrm>
              <a:off x="3316103" y="2256385"/>
              <a:ext cx="1585200" cy="459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67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Get approval</a:t>
              </a:r>
              <a:endParaRPr sz="30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g2268335b4a8_0_113"/>
            <p:cNvSpPr txBox="1"/>
            <p:nvPr/>
          </p:nvSpPr>
          <p:spPr>
            <a:xfrm>
              <a:off x="3317855" y="2903535"/>
              <a:ext cx="1451700" cy="56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Local approval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Community outreach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Public meetings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Public hearings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Regulatory submission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Regulatory Q&amp;A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Regulatory approval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6" name="Google Shape;266;g2268335b4a8_0_113"/>
          <p:cNvGrpSpPr/>
          <p:nvPr/>
        </p:nvGrpSpPr>
        <p:grpSpPr>
          <a:xfrm>
            <a:off x="415712" y="1518963"/>
            <a:ext cx="3208331" cy="4902560"/>
            <a:chOff x="1126862" y="2013882"/>
            <a:chExt cx="1944600" cy="2282100"/>
          </a:xfrm>
        </p:grpSpPr>
        <p:sp>
          <p:nvSpPr>
            <p:cNvPr id="267" name="Google Shape;267;g2268335b4a8_0_113"/>
            <p:cNvSpPr/>
            <p:nvPr/>
          </p:nvSpPr>
          <p:spPr>
            <a:xfrm>
              <a:off x="1126862" y="2013882"/>
              <a:ext cx="1944600" cy="22821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2268335b4a8_0_113"/>
            <p:cNvSpPr txBox="1"/>
            <p:nvPr/>
          </p:nvSpPr>
          <p:spPr>
            <a:xfrm>
              <a:off x="1351627" y="2332317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67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Write a plan</a:t>
              </a:r>
              <a:endParaRPr sz="30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g2268335b4a8_0_113"/>
            <p:cNvSpPr txBox="1"/>
            <p:nvPr/>
          </p:nvSpPr>
          <p:spPr>
            <a:xfrm>
              <a:off x="1247612" y="3307391"/>
              <a:ext cx="1739400" cy="94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Form CPC committee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Define goals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Plan: renewable energy integration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Plan: customer treatment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Plan: regulatory requirements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Community Feedback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Public Outreach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Public review process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0" name="Google Shape;270;g2268335b4a8_0_113"/>
          <p:cNvGrpSpPr/>
          <p:nvPr/>
        </p:nvGrpSpPr>
        <p:grpSpPr>
          <a:xfrm>
            <a:off x="6824317" y="1518957"/>
            <a:ext cx="4951580" cy="4902593"/>
            <a:chOff x="5015938" y="2013875"/>
            <a:chExt cx="3001200" cy="1569600"/>
          </a:xfrm>
        </p:grpSpPr>
        <p:sp>
          <p:nvSpPr>
            <p:cNvPr id="271" name="Google Shape;271;g2268335b4a8_0_11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2268335b4a8_0_113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67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Buy electricity</a:t>
              </a:r>
              <a:endParaRPr sz="30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g2268335b4a8_0_113"/>
            <p:cNvSpPr txBox="1"/>
            <p:nvPr/>
          </p:nvSpPr>
          <p:spPr>
            <a:xfrm>
              <a:off x="5321072" y="2903535"/>
              <a:ext cx="1511100" cy="622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Engage suppliers to a new market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Supplier data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Supplier vetting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Market timing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Bidding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Contract negotiation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Choosing a supplier</a:t>
              </a:r>
              <a:endParaRPr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4" name="Google Shape;274;g2268335b4a8_0_113"/>
          <p:cNvGrpSpPr/>
          <p:nvPr/>
        </p:nvGrpSpPr>
        <p:grpSpPr>
          <a:xfrm>
            <a:off x="6485345" y="2320415"/>
            <a:ext cx="685203" cy="682123"/>
            <a:chOff x="4858109" y="2631368"/>
            <a:chExt cx="316442" cy="315000"/>
          </a:xfrm>
        </p:grpSpPr>
        <p:sp>
          <p:nvSpPr>
            <p:cNvPr id="275" name="Google Shape;275;g2268335b4a8_0_11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2268335b4a8_0_11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g2268335b4a8_0_113"/>
          <p:cNvGrpSpPr/>
          <p:nvPr/>
        </p:nvGrpSpPr>
        <p:grpSpPr>
          <a:xfrm>
            <a:off x="3267499" y="2320415"/>
            <a:ext cx="685203" cy="682123"/>
            <a:chOff x="4858109" y="2631368"/>
            <a:chExt cx="316442" cy="315000"/>
          </a:xfrm>
        </p:grpSpPr>
        <p:sp>
          <p:nvSpPr>
            <p:cNvPr id="278" name="Google Shape;278;g2268335b4a8_0_11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2268335b4a8_0_11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g2268335b4a8_0_113"/>
          <p:cNvSpPr txBox="1"/>
          <p:nvPr/>
        </p:nvSpPr>
        <p:spPr>
          <a:xfrm>
            <a:off x="9821100" y="4297875"/>
            <a:ext cx="1862000" cy="177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Public outreach</a:t>
            </a:r>
            <a:endParaRPr sz="1333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Direct mail materials</a:t>
            </a:r>
            <a:endParaRPr sz="1333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Public meetings</a:t>
            </a:r>
            <a:endParaRPr sz="1333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Opt-out process</a:t>
            </a:r>
            <a:endParaRPr sz="1333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Customer Service</a:t>
            </a:r>
            <a:endParaRPr sz="1333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Ongoing program management</a:t>
            </a:r>
            <a:endParaRPr sz="1333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g2268335b4a8_0_113"/>
          <p:cNvSpPr/>
          <p:nvPr/>
        </p:nvSpPr>
        <p:spPr>
          <a:xfrm>
            <a:off x="298351" y="3492375"/>
            <a:ext cx="11595200" cy="80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When you work with our team</a:t>
            </a:r>
            <a:endParaRPr sz="4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268335b4a8_0_138"/>
          <p:cNvSpPr txBox="1">
            <a:spLocks noGrp="1"/>
          </p:cNvSpPr>
          <p:nvPr>
            <p:ph type="title"/>
          </p:nvPr>
        </p:nvSpPr>
        <p:spPr>
          <a:xfrm>
            <a:off x="416850" y="914400"/>
            <a:ext cx="38886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000" dirty="0">
                <a:solidFill>
                  <a:schemeClr val="dk2"/>
                </a:solidFill>
              </a:rPr>
              <a:t>Timeline</a:t>
            </a:r>
            <a:endParaRPr sz="5000" dirty="0">
              <a:solidFill>
                <a:schemeClr val="dk2"/>
              </a:solidFill>
            </a:endParaRPr>
          </a:p>
        </p:txBody>
      </p:sp>
      <p:grpSp>
        <p:nvGrpSpPr>
          <p:cNvPr id="287" name="Google Shape;287;g2268335b4a8_0_138"/>
          <p:cNvGrpSpPr/>
          <p:nvPr/>
        </p:nvGrpSpPr>
        <p:grpSpPr>
          <a:xfrm>
            <a:off x="137325" y="2054124"/>
            <a:ext cx="3318256" cy="4803672"/>
            <a:chOff x="0" y="1189989"/>
            <a:chExt cx="2214600" cy="3602844"/>
          </a:xfrm>
        </p:grpSpPr>
        <p:sp>
          <p:nvSpPr>
            <p:cNvPr id="288" name="Google Shape;288;g2268335b4a8_0_138"/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Form Your Team</a:t>
              </a:r>
              <a:endParaRPr sz="1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9" name="Google Shape;289;g2268335b4a8_0_138"/>
            <p:cNvSpPr txBox="1"/>
            <p:nvPr/>
          </p:nvSpPr>
          <p:spPr>
            <a:xfrm>
              <a:off x="209656" y="2057133"/>
              <a:ext cx="1636188" cy="27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42900" marR="493068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2000"/>
                <a:buFont typeface="Roboto"/>
                <a:buAutoNum type="arabicPeriod"/>
              </a:pPr>
              <a:r>
                <a:rPr lang="en-US" sz="1800" b="0" i="0" u="none" strike="noStrike" cap="non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Appoint a Community Power Committee</a:t>
              </a:r>
              <a:endParaRPr sz="18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42900" marR="493068" lvl="0" indent="-34290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3333"/>
                </a:buClr>
                <a:buSzPts val="2000"/>
                <a:buFont typeface="Arial"/>
                <a:buAutoNum type="arabicPeriod"/>
              </a:pPr>
              <a:r>
                <a:rPr lang="en-US" sz="1800" b="0" i="0" u="none" strike="noStrike" cap="non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Choose experienced SP/GE to help plan and launch your program</a:t>
              </a:r>
              <a:endPara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g2268335b4a8_0_138"/>
          <p:cNvGrpSpPr/>
          <p:nvPr/>
        </p:nvGrpSpPr>
        <p:grpSpPr>
          <a:xfrm>
            <a:off x="2534032" y="2053846"/>
            <a:ext cx="2779895" cy="4459838"/>
            <a:chOff x="1773577" y="1189775"/>
            <a:chExt cx="2128748" cy="3344962"/>
          </a:xfrm>
        </p:grpSpPr>
        <p:sp>
          <p:nvSpPr>
            <p:cNvPr id="291" name="Google Shape;291;g2268335b4a8_0_138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 &amp; Approve</a:t>
              </a:r>
              <a:endParaRPr sz="1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g2268335b4a8_0_138"/>
            <p:cNvSpPr txBox="1"/>
            <p:nvPr/>
          </p:nvSpPr>
          <p:spPr>
            <a:xfrm>
              <a:off x="1773577" y="1932837"/>
              <a:ext cx="1950000" cy="26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28575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2000"/>
                <a:buFont typeface="Roboto"/>
                <a:buAutoNum type="arabicPeriod" startAt="3"/>
              </a:pPr>
              <a:r>
                <a:rPr lang="en-US" sz="2200" b="1" i="0" u="none" strike="noStrike" cap="none">
                  <a:solidFill>
                    <a:srgbClr val="333333"/>
                  </a:solidFill>
                  <a:latin typeface="Roboto"/>
                  <a:ea typeface="Roboto"/>
                  <a:cs typeface="Roboto"/>
                  <a:sym typeface="Roboto"/>
                </a:rPr>
                <a:t>Draft Community Power Plan with public input</a:t>
              </a:r>
              <a:endParaRPr sz="2200" b="1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marR="0" lvl="0" indent="-254000" algn="l" rtl="0">
                <a:lnSpc>
                  <a:spcPct val="115000"/>
                </a:lnSpc>
                <a:spcBef>
                  <a:spcPts val="1300"/>
                </a:spcBef>
                <a:spcAft>
                  <a:spcPts val="1300"/>
                </a:spcAft>
                <a:buClr>
                  <a:srgbClr val="888888"/>
                </a:buClr>
                <a:buSzPts val="1600"/>
                <a:buFont typeface="Roboto"/>
                <a:buAutoNum type="arabicPeriod" startAt="3"/>
              </a:pPr>
              <a:r>
                <a:rPr lang="en-US" sz="1800" b="0" i="0" u="none" strike="noStrike" cap="none">
                  <a:solidFill>
                    <a:srgbClr val="888888"/>
                  </a:solidFill>
                  <a:latin typeface="Roboto"/>
                  <a:ea typeface="Roboto"/>
                  <a:cs typeface="Roboto"/>
                  <a:sym typeface="Roboto"/>
                </a:rPr>
                <a:t>Secure local approval of plan (Select Board and Town Meeting)</a:t>
              </a:r>
              <a:endPara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3" name="Google Shape;293;g2268335b4a8_0_138"/>
          <p:cNvGrpSpPr/>
          <p:nvPr/>
        </p:nvGrpSpPr>
        <p:grpSpPr>
          <a:xfrm>
            <a:off x="4671240" y="2053850"/>
            <a:ext cx="2443233" cy="4290418"/>
            <a:chOff x="3516750" y="1189775"/>
            <a:chExt cx="2064064" cy="3217895"/>
          </a:xfrm>
        </p:grpSpPr>
        <p:sp>
          <p:nvSpPr>
            <p:cNvPr id="294" name="Google Shape;294;g2268335b4a8_0_138"/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Regulatory</a:t>
              </a:r>
              <a:endParaRPr sz="1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Google Shape;295;g2268335b4a8_0_138"/>
            <p:cNvSpPr txBox="1"/>
            <p:nvPr/>
          </p:nvSpPr>
          <p:spPr>
            <a:xfrm>
              <a:off x="3802114" y="1974370"/>
              <a:ext cx="1778700" cy="24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76200" marR="0" lvl="0" indent="-101600" algn="l" rtl="0">
                <a:lnSpc>
                  <a:spcPct val="115000"/>
                </a:lnSpc>
                <a:spcBef>
                  <a:spcPts val="0"/>
                </a:spcBef>
                <a:spcAft>
                  <a:spcPts val="1300"/>
                </a:spcAft>
                <a:buClr>
                  <a:srgbClr val="888888"/>
                </a:buClr>
                <a:buSzPts val="1600"/>
                <a:buFont typeface="Roboto"/>
                <a:buAutoNum type="arabicPeriod" startAt="5"/>
              </a:pPr>
              <a:r>
                <a:rPr lang="en-US" sz="1800" b="0" i="0" u="none" strike="noStrike" cap="none">
                  <a:solidFill>
                    <a:srgbClr val="888888"/>
                  </a:solidFill>
                  <a:latin typeface="Roboto"/>
                  <a:ea typeface="Roboto"/>
                  <a:cs typeface="Roboto"/>
                  <a:sym typeface="Roboto"/>
                </a:rPr>
                <a:t>Submit Plan to Public Utilities Commission for approval. This approval step can be initiated prior to approval at Town meeting</a:t>
              </a:r>
              <a:endPara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6" name="Google Shape;296;g2268335b4a8_0_138"/>
          <p:cNvGrpSpPr/>
          <p:nvPr/>
        </p:nvGrpSpPr>
        <p:grpSpPr>
          <a:xfrm>
            <a:off x="6663804" y="2053851"/>
            <a:ext cx="3152539" cy="4567361"/>
            <a:chOff x="4943210" y="1189774"/>
            <a:chExt cx="2316000" cy="3425606"/>
          </a:xfrm>
        </p:grpSpPr>
        <p:sp>
          <p:nvSpPr>
            <p:cNvPr id="297" name="Google Shape;297;g2268335b4a8_0_138"/>
            <p:cNvSpPr/>
            <p:nvPr/>
          </p:nvSpPr>
          <p:spPr>
            <a:xfrm>
              <a:off x="4943210" y="1189774"/>
              <a:ext cx="2316000" cy="669000"/>
            </a:xfrm>
            <a:prstGeom prst="chevron">
              <a:avLst>
                <a:gd name="adj" fmla="val 50000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Outreach + launch</a:t>
              </a:r>
              <a:endParaRPr sz="1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g2268335b4a8_0_138"/>
            <p:cNvSpPr txBox="1"/>
            <p:nvPr/>
          </p:nvSpPr>
          <p:spPr>
            <a:xfrm>
              <a:off x="5347960" y="1966380"/>
              <a:ext cx="1794900" cy="26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152400" marR="0" lvl="0" indent="-1524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Roboto"/>
                <a:buAutoNum type="arabicPeriod" startAt="6"/>
              </a:pPr>
              <a:r>
                <a:rPr lang="en-US" sz="1800" b="0" i="0" u="none" strike="noStrike" cap="none">
                  <a:solidFill>
                    <a:srgbClr val="888888"/>
                  </a:solidFill>
                  <a:latin typeface="Roboto"/>
                  <a:ea typeface="Roboto"/>
                  <a:cs typeface="Roboto"/>
                  <a:sym typeface="Roboto"/>
                </a:rPr>
                <a:t>Procure electricity supply </a:t>
              </a:r>
              <a:endPara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52400" marR="0" lvl="0" indent="-152400" algn="l" rtl="0">
                <a:lnSpc>
                  <a:spcPct val="115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Roboto"/>
                <a:buAutoNum type="arabicPeriod" startAt="6"/>
              </a:pPr>
              <a:r>
                <a:rPr lang="en-US" sz="1800" b="0" i="0" u="none" strike="noStrike" cap="none">
                  <a:solidFill>
                    <a:srgbClr val="888888"/>
                  </a:solidFill>
                  <a:latin typeface="Roboto"/>
                  <a:ea typeface="Roboto"/>
                  <a:cs typeface="Roboto"/>
                  <a:sym typeface="Roboto"/>
                </a:rPr>
                <a:t>Implement public education and opt-out campaign</a:t>
              </a:r>
              <a:endPara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52400" marR="0" lvl="0" indent="-152400" algn="l" rtl="0">
                <a:lnSpc>
                  <a:spcPct val="115000"/>
                </a:lnSpc>
                <a:spcBef>
                  <a:spcPts val="1300"/>
                </a:spcBef>
                <a:spcAft>
                  <a:spcPts val="1300"/>
                </a:spcAft>
                <a:buClr>
                  <a:srgbClr val="888888"/>
                </a:buClr>
                <a:buSzPts val="1600"/>
                <a:buFont typeface="Roboto"/>
                <a:buAutoNum type="arabicPeriod" startAt="6"/>
              </a:pPr>
              <a:r>
                <a:rPr lang="en-US" sz="1800" b="1" i="0" u="none" strike="noStrike" cap="none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Launch!</a:t>
              </a:r>
              <a:r>
                <a:rPr lang="en-US" sz="1800" b="0" i="0" u="none" strike="noStrike" cap="none">
                  <a:solidFill>
                    <a:srgbClr val="888888"/>
                  </a:solidFill>
                  <a:latin typeface="Roboto"/>
                  <a:ea typeface="Roboto"/>
                  <a:cs typeface="Roboto"/>
                  <a:sym typeface="Roboto"/>
                </a:rPr>
                <a:t> Eligible accounts that have not opted out are automatically enrolled</a:t>
              </a:r>
              <a:endPara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9" name="Google Shape;299;g2268335b4a8_0_138"/>
          <p:cNvGrpSpPr/>
          <p:nvPr/>
        </p:nvGrpSpPr>
        <p:grpSpPr>
          <a:xfrm>
            <a:off x="9302455" y="2053851"/>
            <a:ext cx="2751931" cy="4290371"/>
            <a:chOff x="6874025" y="1189775"/>
            <a:chExt cx="2064000" cy="3217859"/>
          </a:xfrm>
        </p:grpSpPr>
        <p:sp>
          <p:nvSpPr>
            <p:cNvPr id="300" name="Google Shape;300;g2268335b4a8_0_138"/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Manage + </a:t>
              </a:r>
              <a:br>
                <a:rPr lang="en-US" sz="19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9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Monitor</a:t>
              </a:r>
              <a:endParaRPr sz="1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g2268335b4a8_0_138"/>
            <p:cNvSpPr txBox="1"/>
            <p:nvPr/>
          </p:nvSpPr>
          <p:spPr>
            <a:xfrm>
              <a:off x="7160960" y="2057134"/>
              <a:ext cx="16473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57200" marR="0" lvl="0" indent="-387350" algn="l" rtl="0">
                <a:lnSpc>
                  <a:spcPct val="115000"/>
                </a:lnSpc>
                <a:spcBef>
                  <a:spcPts val="0"/>
                </a:spcBef>
                <a:spcAft>
                  <a:spcPts val="1300"/>
                </a:spcAft>
                <a:buClr>
                  <a:srgbClr val="888888"/>
                </a:buClr>
                <a:buSzPts val="1600"/>
                <a:buFont typeface="Roboto"/>
                <a:buAutoNum type="arabicPeriod" startAt="9"/>
              </a:pPr>
              <a:r>
                <a:rPr lang="en-US" sz="1800" b="0" i="0" u="none" strike="noStrike" cap="none">
                  <a:solidFill>
                    <a:srgbClr val="888888"/>
                  </a:solidFill>
                  <a:latin typeface="Roboto"/>
                  <a:ea typeface="Roboto"/>
                  <a:cs typeface="Roboto"/>
                  <a:sym typeface="Roboto"/>
                </a:rPr>
                <a:t>Provide ongoing customer support, outreach, opt up campaigns, data management and analysis, planning, and more</a:t>
              </a:r>
              <a:endPara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6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6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6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6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6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268335b4a8_0_21"/>
          <p:cNvSpPr txBox="1">
            <a:spLocks noGrp="1"/>
          </p:cNvSpPr>
          <p:nvPr>
            <p:ph type="title"/>
          </p:nvPr>
        </p:nvSpPr>
        <p:spPr>
          <a:xfrm>
            <a:off x="236200" y="725675"/>
            <a:ext cx="60399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800" dirty="0">
                <a:solidFill>
                  <a:schemeClr val="dk2"/>
                </a:solidFill>
              </a:rPr>
              <a:t>Standard Power Inc. </a:t>
            </a:r>
            <a:endParaRPr sz="4800" dirty="0">
              <a:solidFill>
                <a:schemeClr val="dk2"/>
              </a:solidFill>
            </a:endParaRPr>
          </a:p>
        </p:txBody>
      </p:sp>
      <p:sp>
        <p:nvSpPr>
          <p:cNvPr id="241" name="Google Shape;241;g2268335b4a8_0_21"/>
          <p:cNvSpPr txBox="1">
            <a:spLocks noGrp="1"/>
          </p:cNvSpPr>
          <p:nvPr>
            <p:ph type="body" idx="1"/>
          </p:nvPr>
        </p:nvSpPr>
        <p:spPr>
          <a:xfrm>
            <a:off x="236200" y="1676075"/>
            <a:ext cx="5397000" cy="4787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</a:pPr>
            <a:r>
              <a:rPr lang="en-US"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Teamed up with </a:t>
            </a:r>
            <a:r>
              <a:rPr lang="en-US" sz="2500" b="1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Good Energy LLP </a:t>
            </a:r>
            <a:r>
              <a:rPr lang="en-US"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2020</a:t>
            </a:r>
            <a:endParaRPr/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Providence and six communities in RI launching in May, representing 20% of state load</a:t>
            </a:r>
            <a:endParaRPr/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45 programs in Massachusetts, representing 400 million kWh/year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</a:pPr>
            <a:r>
              <a:rPr lang="en-US"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City of Keene and 11 NH Towns</a:t>
            </a:r>
            <a:endParaRPr/>
          </a:p>
          <a:p>
            <a:pPr marL="45720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</a:pPr>
            <a:r>
              <a:rPr lang="en-US"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First four programs in NH launching in June</a:t>
            </a:r>
            <a:endParaRPr/>
          </a:p>
          <a:p>
            <a:pPr marL="45720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</a:pPr>
            <a:r>
              <a:rPr lang="en-US"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Buying groups for 2023 and 2024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None/>
            </a:pPr>
            <a:endParaRPr sz="2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268335b4a8_0_21"/>
          <p:cNvSpPr/>
          <p:nvPr/>
        </p:nvSpPr>
        <p:spPr>
          <a:xfrm>
            <a:off x="6456475" y="816763"/>
            <a:ext cx="5638500" cy="589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268335b4a8_0_21"/>
          <p:cNvSpPr/>
          <p:nvPr/>
        </p:nvSpPr>
        <p:spPr>
          <a:xfrm>
            <a:off x="6499125" y="4980713"/>
            <a:ext cx="1919100" cy="763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g2268335b4a8_0_21"/>
          <p:cNvGrpSpPr/>
          <p:nvPr/>
        </p:nvGrpSpPr>
        <p:grpSpPr>
          <a:xfrm>
            <a:off x="6456585" y="725725"/>
            <a:ext cx="5689247" cy="6076228"/>
            <a:chOff x="6403875" y="816000"/>
            <a:chExt cx="5638500" cy="5894100"/>
          </a:xfrm>
        </p:grpSpPr>
        <p:sp>
          <p:nvSpPr>
            <p:cNvPr id="245" name="Google Shape;245;g2268335b4a8_0_21"/>
            <p:cNvSpPr/>
            <p:nvPr/>
          </p:nvSpPr>
          <p:spPr>
            <a:xfrm>
              <a:off x="6403875" y="816000"/>
              <a:ext cx="5638500" cy="58941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6" name="Google Shape;246;g2268335b4a8_0_21"/>
            <p:cNvPicPr preferRelativeResize="0"/>
            <p:nvPr/>
          </p:nvPicPr>
          <p:blipFill rotWithShape="1">
            <a:blip r:embed="rId3">
              <a:alphaModFix/>
            </a:blip>
            <a:srcRect l="24640" t="8076" r="18049" b="7693"/>
            <a:stretch/>
          </p:blipFill>
          <p:spPr>
            <a:xfrm>
              <a:off x="6446522" y="875700"/>
              <a:ext cx="5557350" cy="5774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g2268335b4a8_0_21"/>
            <p:cNvSpPr/>
            <p:nvPr/>
          </p:nvSpPr>
          <p:spPr>
            <a:xfrm>
              <a:off x="6446525" y="4979950"/>
              <a:ext cx="1919100" cy="7635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8" name="Google Shape;248;g2268335b4a8_0_21"/>
            <p:cNvPicPr preferRelativeResize="0"/>
            <p:nvPr/>
          </p:nvPicPr>
          <p:blipFill rotWithShape="1">
            <a:blip r:embed="rId3">
              <a:alphaModFix/>
            </a:blip>
            <a:srcRect l="5552" t="66774" r="55567" b="21275"/>
            <a:stretch/>
          </p:blipFill>
          <p:spPr>
            <a:xfrm>
              <a:off x="6489175" y="5457048"/>
              <a:ext cx="2106875" cy="457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g2268335b4a8_0_21"/>
          <p:cNvSpPr/>
          <p:nvPr/>
        </p:nvSpPr>
        <p:spPr>
          <a:xfrm rot="-592314">
            <a:off x="8556836" y="1507412"/>
            <a:ext cx="241475" cy="283844"/>
          </a:xfrm>
          <a:prstGeom prst="rect">
            <a:avLst/>
          </a:prstGeom>
          <a:solidFill>
            <a:srgbClr val="21A3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27C34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268335b4a8_0_21"/>
          <p:cNvSpPr/>
          <p:nvPr/>
        </p:nvSpPr>
        <p:spPr>
          <a:xfrm rot="1035136">
            <a:off x="9818359" y="758572"/>
            <a:ext cx="261987" cy="267016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268335b4a8_0_21"/>
          <p:cNvSpPr/>
          <p:nvPr/>
        </p:nvSpPr>
        <p:spPr>
          <a:xfrm>
            <a:off x="10114050" y="725675"/>
            <a:ext cx="329400" cy="1062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268335b4a8_0_21"/>
          <p:cNvSpPr/>
          <p:nvPr/>
        </p:nvSpPr>
        <p:spPr>
          <a:xfrm>
            <a:off x="10443450" y="725725"/>
            <a:ext cx="329400" cy="1062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268335b4a8_0_21"/>
          <p:cNvSpPr/>
          <p:nvPr/>
        </p:nvSpPr>
        <p:spPr>
          <a:xfrm rot="-685480">
            <a:off x="8849435" y="948720"/>
            <a:ext cx="293822" cy="317415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27C34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268335b4a8_0_21"/>
          <p:cNvSpPr/>
          <p:nvPr/>
        </p:nvSpPr>
        <p:spPr>
          <a:xfrm>
            <a:off x="8820850" y="1546750"/>
            <a:ext cx="267300" cy="2511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B6D7A8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268335b4a8_0_21"/>
          <p:cNvSpPr/>
          <p:nvPr/>
        </p:nvSpPr>
        <p:spPr>
          <a:xfrm rot="4720870">
            <a:off x="7781422" y="1461107"/>
            <a:ext cx="379073" cy="323062"/>
          </a:xfrm>
          <a:prstGeom prst="parallelogram">
            <a:avLst>
              <a:gd name="adj" fmla="val 33324"/>
            </a:avLst>
          </a:prstGeom>
          <a:solidFill>
            <a:srgbClr val="B6D7A8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Google Shape;198;g23b7836e645_1_30">
            <a:extLst>
              <a:ext uri="{FF2B5EF4-FFF2-40B4-BE49-F238E27FC236}">
                <a16:creationId xmlns:a16="http://schemas.microsoft.com/office/drawing/2014/main" id="{F8EB2792-FCEC-ABF7-CFB0-138E49E24EC2}"/>
              </a:ext>
            </a:extLst>
          </p:cNvPr>
          <p:cNvCxnSpPr>
            <a:cxnSpLocks/>
          </p:cNvCxnSpPr>
          <p:nvPr/>
        </p:nvCxnSpPr>
        <p:spPr>
          <a:xfrm>
            <a:off x="428551" y="1618925"/>
            <a:ext cx="3980164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9b8d6b37b_0_22"/>
          <p:cNvSpPr txBox="1"/>
          <p:nvPr/>
        </p:nvSpPr>
        <p:spPr>
          <a:xfrm>
            <a:off x="415175" y="818850"/>
            <a:ext cx="11201700" cy="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entury Schoolbook"/>
              <a:buNone/>
            </a:pPr>
            <a:r>
              <a:rPr lang="en-US" sz="5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Community Power?</a:t>
            </a:r>
            <a:endParaRPr sz="50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g189b8d6b37b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75" y="1858975"/>
            <a:ext cx="10763125" cy="30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189b8d6b37b_0_22"/>
          <p:cNvSpPr txBox="1"/>
          <p:nvPr/>
        </p:nvSpPr>
        <p:spPr>
          <a:xfrm>
            <a:off x="215275" y="5210925"/>
            <a:ext cx="11401800" cy="1626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Municipality bundles together 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residents and small businesses to </a:t>
            </a:r>
            <a:r>
              <a:rPr lang="en-US" sz="2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procure electricity supply. 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Goals are </a:t>
            </a:r>
            <a:r>
              <a:rPr lang="en-US" sz="2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cost savings and more renewable energy.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189b8d6b37b_0_22"/>
          <p:cNvSpPr txBox="1"/>
          <p:nvPr/>
        </p:nvSpPr>
        <p:spPr>
          <a:xfrm>
            <a:off x="5504850" y="4905150"/>
            <a:ext cx="369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g2268335b4a8_0_157"/>
          <p:cNvPicPr preferRelativeResize="0"/>
          <p:nvPr/>
        </p:nvPicPr>
        <p:blipFill rotWithShape="1">
          <a:blip r:embed="rId3">
            <a:alphaModFix/>
          </a:blip>
          <a:srcRect l="16989" t="5068" r="24344"/>
          <a:stretch/>
        </p:blipFill>
        <p:spPr>
          <a:xfrm>
            <a:off x="6615725" y="-75"/>
            <a:ext cx="5650826" cy="685800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2268335b4a8_0_157"/>
          <p:cNvSpPr txBox="1">
            <a:spLocks noGrp="1"/>
          </p:cNvSpPr>
          <p:nvPr>
            <p:ph type="title"/>
          </p:nvPr>
        </p:nvSpPr>
        <p:spPr>
          <a:xfrm>
            <a:off x="453900" y="282400"/>
            <a:ext cx="5153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-US" sz="5000" dirty="0">
                <a:solidFill>
                  <a:schemeClr val="dk2"/>
                </a:solidFill>
              </a:rPr>
              <a:t>Questions?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308" name="Google Shape;308;g2268335b4a8_0_157"/>
          <p:cNvSpPr txBox="1">
            <a:spLocks noGrp="1"/>
          </p:cNvSpPr>
          <p:nvPr>
            <p:ph type="body" idx="1"/>
          </p:nvPr>
        </p:nvSpPr>
        <p:spPr>
          <a:xfrm>
            <a:off x="2150700" y="4804388"/>
            <a:ext cx="430725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2200" b="1" dirty="0">
                <a:solidFill>
                  <a:srgbClr val="333333"/>
                </a:solidFill>
              </a:rPr>
              <a:t>Theresa MacDowell</a:t>
            </a:r>
            <a:endParaRPr sz="22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2200" dirty="0">
                <a:solidFill>
                  <a:srgbClr val="333333"/>
                </a:solidFill>
              </a:rPr>
              <a:t>Energy Consultant</a:t>
            </a:r>
            <a:endParaRPr sz="22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22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Standard Power</a:t>
            </a:r>
            <a:br>
              <a:rPr lang="en-US" sz="22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333333"/>
                </a:solidFill>
              </a:rPr>
              <a:t>t</a:t>
            </a:r>
            <a:r>
              <a:rPr lang="en-US" sz="22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200" dirty="0">
                <a:solidFill>
                  <a:srgbClr val="333333"/>
                </a:solidFill>
              </a:rPr>
              <a:t>macdowell</a:t>
            </a:r>
            <a:r>
              <a:rPr lang="en-US" sz="22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@standardpower.com</a:t>
            </a:r>
            <a:endParaRPr sz="2200" dirty="0">
              <a:solidFill>
                <a:srgbClr val="333333"/>
              </a:solidFill>
            </a:endParaRPr>
          </a:p>
        </p:txBody>
      </p:sp>
      <p:pic>
        <p:nvPicPr>
          <p:cNvPr id="309" name="Google Shape;309;g2268335b4a8_0_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250" y="1229590"/>
            <a:ext cx="1299300" cy="17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268335b4a8_0_157"/>
          <p:cNvSpPr txBox="1"/>
          <p:nvPr/>
        </p:nvSpPr>
        <p:spPr>
          <a:xfrm>
            <a:off x="2085575" y="1311100"/>
            <a:ext cx="41526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Emily Manns</a:t>
            </a:r>
            <a:endParaRPr sz="2200" b="1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2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Community Power Consultant</a:t>
            </a:r>
            <a:endParaRPr sz="22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2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Standard Power</a:t>
            </a:r>
            <a:br>
              <a:rPr lang="en-US" sz="22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e.manns@standardpower.com</a:t>
            </a:r>
            <a:endParaRPr sz="22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2268335b4a8_0_157"/>
          <p:cNvSpPr txBox="1"/>
          <p:nvPr/>
        </p:nvSpPr>
        <p:spPr>
          <a:xfrm>
            <a:off x="462250" y="6178250"/>
            <a:ext cx="6057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600" b="0" i="0" u="sng" strike="noStrike" cap="none">
                <a:solidFill>
                  <a:srgbClr val="0C58D3"/>
                </a:solidFill>
                <a:latin typeface="Calibri"/>
                <a:ea typeface="Calibri"/>
                <a:cs typeface="Calibri"/>
                <a:sym typeface="Calibri"/>
              </a:rPr>
              <a:t>https://www.standardpower.com/</a:t>
            </a:r>
            <a:endParaRPr sz="2600" b="0" i="0" u="sng" strike="noStrike" cap="none">
              <a:solidFill>
                <a:srgbClr val="0C58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2268335b4a8_0_157"/>
          <p:cNvSpPr txBox="1"/>
          <p:nvPr/>
        </p:nvSpPr>
        <p:spPr>
          <a:xfrm>
            <a:off x="2100913" y="3036150"/>
            <a:ext cx="41838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</a:pPr>
            <a:r>
              <a:rPr lang="en-US" sz="2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Ryan Polson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</a:pPr>
            <a:r>
              <a:rPr lang="en-US" sz="22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Senior Energy Consultant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</a:pPr>
            <a:r>
              <a:rPr lang="en-US" sz="22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Standard Power</a:t>
            </a:r>
            <a:br>
              <a:rPr lang="en-US" sz="22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r.polson@standardpower.com</a:t>
            </a:r>
            <a:endParaRPr/>
          </a:p>
        </p:txBody>
      </p:sp>
      <p:pic>
        <p:nvPicPr>
          <p:cNvPr id="313" name="Google Shape;313;g2268335b4a8_0_157" descr="A person in a sui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b="24269"/>
          <a:stretch/>
        </p:blipFill>
        <p:spPr>
          <a:xfrm>
            <a:off x="453906" y="3036147"/>
            <a:ext cx="1315992" cy="149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b7836e645_0_62"/>
          <p:cNvSpPr txBox="1">
            <a:spLocks noGrp="1"/>
          </p:cNvSpPr>
          <p:nvPr>
            <p:ph type="title"/>
          </p:nvPr>
        </p:nvSpPr>
        <p:spPr>
          <a:xfrm>
            <a:off x="1175100" y="1528325"/>
            <a:ext cx="2802900" cy="47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5000" b="1">
                <a:solidFill>
                  <a:schemeClr val="dk2"/>
                </a:solidFill>
              </a:rPr>
              <a:t>Existing utility  services stay the same</a:t>
            </a:r>
            <a:endParaRPr sz="5000" b="1">
              <a:solidFill>
                <a:schemeClr val="dk2"/>
              </a:solidFill>
            </a:endParaRPr>
          </a:p>
        </p:txBody>
      </p:sp>
      <p:sp>
        <p:nvSpPr>
          <p:cNvPr id="157" name="Google Shape;157;g23b7836e645_0_62"/>
          <p:cNvSpPr txBox="1">
            <a:spLocks noGrp="1"/>
          </p:cNvSpPr>
          <p:nvPr>
            <p:ph type="body" idx="1"/>
          </p:nvPr>
        </p:nvSpPr>
        <p:spPr>
          <a:xfrm>
            <a:off x="4865674" y="1427850"/>
            <a:ext cx="6297900" cy="50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rPr lang="en-US" sz="4500">
                <a:solidFill>
                  <a:schemeClr val="dk2"/>
                </a:solidFill>
              </a:rPr>
              <a:t>If you participate:</a:t>
            </a:r>
            <a:endParaRPr sz="5100"/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Eversource and NHEC continue to handle billing, maintenance and emergency services. Eg. </a:t>
            </a:r>
            <a:r>
              <a:rPr lang="en-US" sz="2400" u="sng">
                <a:solidFill>
                  <a:schemeClr val="dk2"/>
                </a:solidFill>
              </a:rPr>
              <a:t>same crews</a:t>
            </a:r>
            <a:r>
              <a:rPr lang="en-US" sz="2400">
                <a:solidFill>
                  <a:schemeClr val="dk2"/>
                </a:solidFill>
              </a:rPr>
              <a:t> respond to power outages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Electric assistance discount rates and budget billing are unaffected by program participation 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000"/>
              </a:spcAft>
              <a:buSzPts val="3200"/>
              <a:buNone/>
            </a:pPr>
            <a:endParaRPr sz="2200">
              <a:solidFill>
                <a:schemeClr val="dk2"/>
              </a:solidFill>
            </a:endParaRPr>
          </a:p>
        </p:txBody>
      </p:sp>
      <p:cxnSp>
        <p:nvCxnSpPr>
          <p:cNvPr id="158" name="Google Shape;158;g23b7836e645_0_62"/>
          <p:cNvCxnSpPr/>
          <p:nvPr/>
        </p:nvCxnSpPr>
        <p:spPr>
          <a:xfrm>
            <a:off x="4567936" y="1528317"/>
            <a:ext cx="0" cy="4567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g23b7836e645_0_6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97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23b7836e645_1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424" y="688400"/>
            <a:ext cx="9609701" cy="61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23b7836e645_1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550" y="712775"/>
            <a:ext cx="7895351" cy="61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3b7836e645_1_15"/>
          <p:cNvSpPr/>
          <p:nvPr/>
        </p:nvSpPr>
        <p:spPr>
          <a:xfrm>
            <a:off x="6287833" y="3857750"/>
            <a:ext cx="1583100" cy="5034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3b7836e645_1_15"/>
          <p:cNvSpPr/>
          <p:nvPr/>
        </p:nvSpPr>
        <p:spPr>
          <a:xfrm flipH="1">
            <a:off x="3221375" y="3857750"/>
            <a:ext cx="1459800" cy="446700"/>
          </a:xfrm>
          <a:prstGeom prst="leftUpArrow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c4448de79a_0_89"/>
          <p:cNvSpPr txBox="1">
            <a:spLocks noGrp="1"/>
          </p:cNvSpPr>
          <p:nvPr>
            <p:ph type="sldNum" idx="12"/>
          </p:nvPr>
        </p:nvSpPr>
        <p:spPr>
          <a:xfrm>
            <a:off x="15057120" y="6172200"/>
            <a:ext cx="12192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90" name="Google Shape;90;g1c4448de79a_0_89"/>
          <p:cNvSpPr txBox="1"/>
          <p:nvPr/>
        </p:nvSpPr>
        <p:spPr>
          <a:xfrm>
            <a:off x="1172475" y="1961800"/>
            <a:ext cx="4001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Market Timing</a:t>
            </a:r>
            <a:endParaRPr sz="1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c4448de79a_0_89"/>
          <p:cNvSpPr txBox="1"/>
          <p:nvPr/>
        </p:nvSpPr>
        <p:spPr>
          <a:xfrm>
            <a:off x="864633" y="5469138"/>
            <a:ext cx="1064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1c4448de79a_0_89"/>
          <p:cNvSpPr txBox="1"/>
          <p:nvPr/>
        </p:nvSpPr>
        <p:spPr>
          <a:xfrm>
            <a:off x="609600" y="802299"/>
            <a:ext cx="109728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5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Competitive Pricing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5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c4448de79a_0_89"/>
          <p:cNvSpPr txBox="1"/>
          <p:nvPr/>
        </p:nvSpPr>
        <p:spPr>
          <a:xfrm>
            <a:off x="6144175" y="1984150"/>
            <a:ext cx="36450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3200"/>
              <a:buFont typeface="Arial"/>
              <a:buNone/>
            </a:pPr>
            <a:r>
              <a:rPr lang="en-US" sz="4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Buying Power</a:t>
            </a:r>
            <a:endParaRPr sz="1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c4448de79a_0_89"/>
          <p:cNvSpPr txBox="1"/>
          <p:nvPr/>
        </p:nvSpPr>
        <p:spPr>
          <a:xfrm>
            <a:off x="5071375" y="2912175"/>
            <a:ext cx="6048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7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1c4448de79a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8077" y="2783430"/>
            <a:ext cx="1617297" cy="1617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c4448de79a_0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1833" y="2989290"/>
            <a:ext cx="1205572" cy="120557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c4448de79a_0_89"/>
          <p:cNvSpPr txBox="1"/>
          <p:nvPr/>
        </p:nvSpPr>
        <p:spPr>
          <a:xfrm>
            <a:off x="1033075" y="4554900"/>
            <a:ext cx="4038300" cy="16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Utilities have little flexibility on when to purchase power or how long to lock in. Community Power has complete flexibility.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1c4448de79a_0_89"/>
          <p:cNvSpPr txBox="1"/>
          <p:nvPr/>
        </p:nvSpPr>
        <p:spPr>
          <a:xfrm>
            <a:off x="5967375" y="4400725"/>
            <a:ext cx="44664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pooling demand across the entire municipality, we generate significant buying power. We can even team up with other municipalities.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" name="Google Shape;198;g23b7836e645_1_30">
            <a:extLst>
              <a:ext uri="{FF2B5EF4-FFF2-40B4-BE49-F238E27FC236}">
                <a16:creationId xmlns:a16="http://schemas.microsoft.com/office/drawing/2014/main" id="{38866BA3-5105-ADA4-C5A0-43395A1B581F}"/>
              </a:ext>
            </a:extLst>
          </p:cNvPr>
          <p:cNvCxnSpPr>
            <a:cxnSpLocks/>
          </p:cNvCxnSpPr>
          <p:nvPr/>
        </p:nvCxnSpPr>
        <p:spPr>
          <a:xfrm>
            <a:off x="684234" y="1818699"/>
            <a:ext cx="4991941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0188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68335b4a8_0_97"/>
          <p:cNvSpPr txBox="1"/>
          <p:nvPr/>
        </p:nvSpPr>
        <p:spPr>
          <a:xfrm>
            <a:off x="522800" y="6488700"/>
            <a:ext cx="904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Disclaimer: Savings cannot be guaranteed, because utility Basic Service prices change every six months for residential customers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g2268335b4a8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300" y="738075"/>
            <a:ext cx="10955628" cy="5750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268335b4a8_0_97"/>
          <p:cNvSpPr txBox="1">
            <a:spLocks noGrp="1"/>
          </p:cNvSpPr>
          <p:nvPr>
            <p:ph type="title"/>
          </p:nvPr>
        </p:nvSpPr>
        <p:spPr>
          <a:xfrm>
            <a:off x="522800" y="830350"/>
            <a:ext cx="10640700" cy="7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500" dirty="0">
                <a:solidFill>
                  <a:schemeClr val="dk2"/>
                </a:solidFill>
              </a:rPr>
              <a:t>Example: Somerville Community Choice </a:t>
            </a:r>
            <a:endParaRPr sz="45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3b7836e645_1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0400"/>
            <a:ext cx="12192001" cy="510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3b7836e645_1_2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80" name="Google Shape;180;g23b7836e645_1_22"/>
          <p:cNvSpPr/>
          <p:nvPr/>
        </p:nvSpPr>
        <p:spPr>
          <a:xfrm>
            <a:off x="4378267" y="3124350"/>
            <a:ext cx="2124400" cy="609300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3b7836e645_1_22"/>
          <p:cNvSpPr/>
          <p:nvPr/>
        </p:nvSpPr>
        <p:spPr>
          <a:xfrm>
            <a:off x="2357867" y="3059450"/>
            <a:ext cx="1866800" cy="434100"/>
          </a:xfrm>
          <a:prstGeom prst="rect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3b7836e645_1_22"/>
          <p:cNvSpPr txBox="1">
            <a:spLocks noGrp="1"/>
          </p:cNvSpPr>
          <p:nvPr>
            <p:ph type="title"/>
          </p:nvPr>
        </p:nvSpPr>
        <p:spPr>
          <a:xfrm>
            <a:off x="0" y="819600"/>
            <a:ext cx="121461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5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Example: </a:t>
            </a:r>
            <a:r>
              <a:rPr lang="en-US" sz="45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Swanzey</a:t>
            </a:r>
            <a:r>
              <a:rPr lang="en-US" sz="45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 rates and terms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b7836e645_1_30"/>
          <p:cNvSpPr txBox="1">
            <a:spLocks noGrp="1"/>
          </p:cNvSpPr>
          <p:nvPr>
            <p:ph type="sldNum" idx="12"/>
          </p:nvPr>
        </p:nvSpPr>
        <p:spPr>
          <a:xfrm>
            <a:off x="15057120" y="6172200"/>
            <a:ext cx="12192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88" name="Google Shape;188;g23b7836e645_1_30"/>
          <p:cNvSpPr txBox="1"/>
          <p:nvPr/>
        </p:nvSpPr>
        <p:spPr>
          <a:xfrm>
            <a:off x="2841200" y="2739200"/>
            <a:ext cx="36540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000" b="1" i="1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Market Timing</a:t>
            </a:r>
            <a:endParaRPr sz="3000" b="1" i="1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3b7836e645_1_30"/>
          <p:cNvSpPr txBox="1"/>
          <p:nvPr/>
        </p:nvSpPr>
        <p:spPr>
          <a:xfrm>
            <a:off x="106532" y="1952598"/>
            <a:ext cx="11872404" cy="54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Savings compared to utility rate can’t be guaranteed, but…</a:t>
            </a:r>
            <a:endParaRPr sz="30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3b7836e645_1_30"/>
          <p:cNvSpPr txBox="1"/>
          <p:nvPr/>
        </p:nvSpPr>
        <p:spPr>
          <a:xfrm>
            <a:off x="423800" y="854825"/>
            <a:ext cx="106884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4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Stable &amp; competitive, not “cheaper”</a:t>
            </a:r>
            <a:endParaRPr sz="4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3b7836e645_1_30"/>
          <p:cNvSpPr txBox="1"/>
          <p:nvPr/>
        </p:nvSpPr>
        <p:spPr>
          <a:xfrm>
            <a:off x="2742433" y="4815100"/>
            <a:ext cx="37528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000" b="1" i="1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Buying Power</a:t>
            </a:r>
            <a:endParaRPr sz="3000" b="1" i="1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23b7836e645_1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083" y="4815075"/>
            <a:ext cx="916232" cy="91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3b7836e645_1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449" y="2764204"/>
            <a:ext cx="866188" cy="86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3b7836e645_1_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122040" y="3847979"/>
            <a:ext cx="818788" cy="81876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3b7836e645_1_30"/>
          <p:cNvSpPr txBox="1"/>
          <p:nvPr/>
        </p:nvSpPr>
        <p:spPr>
          <a:xfrm>
            <a:off x="2742367" y="3802875"/>
            <a:ext cx="37528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000" b="1" i="1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Term Length</a:t>
            </a:r>
            <a:endParaRPr sz="3000" b="1" i="1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3b7836e645_1_30"/>
          <p:cNvSpPr/>
          <p:nvPr/>
        </p:nvSpPr>
        <p:spPr>
          <a:xfrm rot="10800000">
            <a:off x="6655833" y="2770726"/>
            <a:ext cx="672000" cy="2837100"/>
          </a:xfrm>
          <a:prstGeom prst="leftBrace">
            <a:avLst>
              <a:gd name="adj1" fmla="val 50000"/>
              <a:gd name="adj2" fmla="val 51071"/>
            </a:avLst>
          </a:prstGeom>
          <a:noFill/>
          <a:ln w="28575" cap="flat" cmpd="sng">
            <a:solidFill>
              <a:srgbClr val="2D65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3b7836e645_1_30"/>
          <p:cNvSpPr txBox="1"/>
          <p:nvPr/>
        </p:nvSpPr>
        <p:spPr>
          <a:xfrm>
            <a:off x="7113567" y="3429000"/>
            <a:ext cx="4278800" cy="234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1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Opportunity for advantageous pricing compared to utility</a:t>
            </a:r>
            <a:endParaRPr sz="2800" b="0" i="1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g23b7836e645_1_30"/>
          <p:cNvCxnSpPr>
            <a:cxnSpLocks/>
          </p:cNvCxnSpPr>
          <p:nvPr/>
        </p:nvCxnSpPr>
        <p:spPr>
          <a:xfrm>
            <a:off x="423800" y="1783587"/>
            <a:ext cx="4991941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g23b7836e645_1_30"/>
          <p:cNvSpPr txBox="1"/>
          <p:nvPr/>
        </p:nvSpPr>
        <p:spPr>
          <a:xfrm>
            <a:off x="1" y="5879640"/>
            <a:ext cx="121920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Remember, you can always opt out without penalty. 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 Power NH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784</Words>
  <Application>Microsoft Office PowerPoint</Application>
  <PresentationFormat>Widescreen</PresentationFormat>
  <Paragraphs>151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Century Schoolbook</vt:lpstr>
      <vt:lpstr>Roboto</vt:lpstr>
      <vt:lpstr>Arial</vt:lpstr>
      <vt:lpstr>Calibri</vt:lpstr>
      <vt:lpstr>Montserrat</vt:lpstr>
      <vt:lpstr>Standard Power NH theme</vt:lpstr>
      <vt:lpstr>Town of Deerfield  Community Power </vt:lpstr>
      <vt:lpstr>PowerPoint Presentation</vt:lpstr>
      <vt:lpstr>Existing utility  services stay the same</vt:lpstr>
      <vt:lpstr>PowerPoint Presentation</vt:lpstr>
      <vt:lpstr>PowerPoint Presentation</vt:lpstr>
      <vt:lpstr>PowerPoint Presentation</vt:lpstr>
      <vt:lpstr>Example: Somerville Community Choice </vt:lpstr>
      <vt:lpstr>Example: Swanzey rates and terms</vt:lpstr>
      <vt:lpstr>PowerPoint Presentation</vt:lpstr>
      <vt:lpstr>Class I Renewables</vt:lpstr>
      <vt:lpstr>PowerPoint Presentation</vt:lpstr>
      <vt:lpstr>PowerPoint Presentation</vt:lpstr>
      <vt:lpstr>PowerPoint Presentation</vt:lpstr>
      <vt:lpstr>PowerPoint Presentation</vt:lpstr>
      <vt:lpstr>Why we use an opt-out program</vt:lpstr>
      <vt:lpstr>Net Metering Residential and small commercial customers (as of April 2023) </vt:lpstr>
      <vt:lpstr>Keep decisions and savings local</vt:lpstr>
      <vt:lpstr>Timeline</vt:lpstr>
      <vt:lpstr>Standard Power Inc.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Deerfield  Community Power</dc:title>
  <dc:creator>Emily Manns</dc:creator>
  <cp:lastModifiedBy>Steve Jamele</cp:lastModifiedBy>
  <cp:revision>3</cp:revision>
  <dcterms:modified xsi:type="dcterms:W3CDTF">2023-05-15T13:56:50Z</dcterms:modified>
</cp:coreProperties>
</file>